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855440-B865-4687-8635-420A34B0DE83}">
  <a:tblStyle styleId="{6F855440-B865-4687-8635-420A34B0DE8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493BFC8-C7EC-4AD9-A98C-16391462706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4609b95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4609b95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4609b954b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34609b954b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4609b954b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34609b954b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4609b954b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134609b954b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4609b954b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34609b954b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4609b954b_3_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34609b954b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4609b954b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34609b954b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4609b954b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34609b954b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4609b954b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34609b954b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4609b954b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34609b954b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4609b954b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134609b954b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4609b954b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4609b954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4609b954b_3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34609b954b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4609b954b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34609b954b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4609b954b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34609b954b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4609b954b_8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34609b954b_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4609b954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34609b954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4609b954b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34609b954b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609b954b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609b954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4609b954b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34609b954b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4609b954b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4609b954b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4609b954b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4609b954b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4609b954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4609b954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4609b954b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4609b954b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4609b954b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34609b954b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4609b954b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34609b954b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4609b954b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4609b954b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4609b954b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4609b954b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4609b954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4609b954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34609b954b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34609b954b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4609b954b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34609b954b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4609b954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4609b954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4609b954b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4609b954b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4609b954b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4609b954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4609b954b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4609b954b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4609b954b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4609b954b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4609b954b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4609b954b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4609b954b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4609b954b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4609b954b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4609b954b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34609b954b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34609b954b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4609b954b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34609b954b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4609b954b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4609b954b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4609b954b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4609b954b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4609b954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4609b954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4609b954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4609b954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4609b954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4609b954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re.ac.uk/download/pdf/77027925.pdf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abs/1302.2277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hfawaz" TargetMode="External"/><Relationship Id="rId4" Type="http://schemas.openxmlformats.org/officeDocument/2006/relationships/hyperlink" Target="https://github.com/angus924/minirocket" TargetMode="External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cikit-learn.org/stable/modules/classes.html#regression-metrics" TargetMode="External"/><Relationship Id="rId4" Type="http://schemas.openxmlformats.org/officeDocument/2006/relationships/hyperlink" Target="https://en.wikipedia.org/wiki/Tweedie_distribution#The_Tweedie_deviance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ueaeprints.uea.ac.uk/id/eprint/77815/7/Ruiz2020_Article_TheGreatMultivariateTimeSeries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hyperlink" Target="https://arxiv.org/pdf/1809.04356.pdf" TargetMode="External"/><Relationship Id="rId5" Type="http://schemas.openxmlformats.org/officeDocument/2006/relationships/hyperlink" Target="https://github.com/hfawaz/dl-4-ts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researchgate.net/profile/Georgiana-Ifrim/publication/344501445_An_Examination_of_the_State-of-the-Art_for_Multivariate_Time_Series_Classification/links/5f7cdfb2458515b7cf6c4efd/An-Examination-of-the-State-of-the-Art-for-Multivariate-Time-Series-Classification.pdf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Relationship Id="rId5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hyperlink" Target="https://github.com/benman1/time-series" TargetMode="External"/><Relationship Id="rId5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benman1/time-series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Tutorial on </a:t>
            </a:r>
            <a:r>
              <a:rPr lang="en-GB"/>
              <a:t>Machine Learning for Time-Series</a:t>
            </a:r>
            <a:endParaRPr/>
          </a:p>
        </p:txBody>
      </p:sp>
      <p:sp>
        <p:nvSpPr>
          <p:cNvPr id="100" name="Google Shape;100;p2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ODSC</a:t>
            </a:r>
            <a:r>
              <a:rPr lang="en-GB" sz="2800">
                <a:solidFill>
                  <a:srgbClr val="595959"/>
                </a:solidFill>
              </a:rPr>
              <a:t> 2022, Ben Auffarth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79125"/>
            <a:ext cx="38766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311700" y="482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Some algorithms</a:t>
            </a:r>
            <a:endParaRPr/>
          </a:p>
        </p:txBody>
      </p:sp>
      <p:sp>
        <p:nvSpPr>
          <p:cNvPr id="168" name="Google Shape;168;p34"/>
          <p:cNvSpPr txBox="1"/>
          <p:nvPr>
            <p:ph idx="1" type="body"/>
          </p:nvPr>
        </p:nvSpPr>
        <p:spPr>
          <a:xfrm>
            <a:off x="311700" y="1152475"/>
            <a:ext cx="457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COTE (Collective Of Transformation-based Ensembles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Ensemble of 35 classifiers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Univariate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3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HIVE-COTE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Extension of COTE with hierarchical structure and probabilistic voting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hugely computationally intensive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GB" sz="1350">
                <a:solidFill>
                  <a:schemeClr val="dk1"/>
                </a:solidFill>
                <a:highlight>
                  <a:srgbClr val="FFFFFF"/>
                </a:highlight>
              </a:rPr>
              <a:t>ROCKET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69" name="Google Shape;16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078" y="3049013"/>
            <a:ext cx="775925" cy="208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0" name="Google Shape;170;p34"/>
          <p:cNvGraphicFramePr/>
          <p:nvPr/>
        </p:nvGraphicFramePr>
        <p:xfrm>
          <a:off x="4572000" y="238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{6F855440-B865-4687-8635-420A34B0DE83}</a:tableStyleId>
              </a:tblPr>
              <a:tblGrid>
                <a:gridCol w="1452650"/>
                <a:gridCol w="1452650"/>
                <a:gridCol w="1452650"/>
              </a:tblGrid>
              <a:tr h="44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Type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UTSC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MTSC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68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Distance-based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DTW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DTW-D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68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Shapelets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Shapelet Transform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MrSEQL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2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Symbolic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SAX-VSM, BOSS, WEASEL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WEASEL-MUSE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920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Ensemble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EE, COTE, HIVE-COTE, TS-CHIEF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ROCKET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68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chemeClr val="dk1"/>
                          </a:solidFill>
                        </a:rPr>
                        <a:t>Deep Learning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ResNet, FCN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TapNet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HIVE-COTE</a:t>
            </a:r>
            <a:endParaRPr/>
          </a:p>
        </p:txBody>
      </p:sp>
      <p:sp>
        <p:nvSpPr>
          <p:cNvPr id="176" name="Google Shape;17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GB"/>
              <a:t>1.0: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/>
              <a:t>Shapelet Transform Classifier (STC)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Time-Series Forest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/>
              <a:t>Contract Bag of Symbolic-Fourier Approximation Symbols (cBOSS)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/>
              <a:t>Random Interval Spectral Ensemble (c-RISE)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-GB"/>
              <a:t>More improvements coming: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Temporal Dictionary Ensemble (TDE, 2021)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Canonical Interval Forest (CIF)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Implementations</a:t>
            </a:r>
            <a:endParaRPr/>
          </a:p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Sktime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https://github.com/hfawaz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https://github.com/angus924/minirocket</a:t>
            </a:r>
            <a:endParaRPr/>
          </a:p>
        </p:txBody>
      </p:sp>
      <p:pic>
        <p:nvPicPr>
          <p:cNvPr id="183" name="Google Shape;18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3012" y="932825"/>
            <a:ext cx="420566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Measures for time-series</a:t>
            </a:r>
            <a:endParaRPr/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Error metrics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Regression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R2 explained variance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sklearn metrics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Product-moment correlation, Spearman correlation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u="sng">
                <a:solidFill>
                  <a:schemeClr val="hlink"/>
                </a:solidFill>
                <a:hlinkClick r:id="rId4"/>
              </a:rPr>
              <a:t>Tweedie deviance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Classification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Precision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Recall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Fβ-Score, where β represents the relative importance </a:t>
            </a:r>
            <a:br>
              <a:rPr lang="en-GB"/>
            </a:br>
            <a:r>
              <a:rPr lang="en-GB"/>
              <a:t>of Recall to Precision</a:t>
            </a:r>
            <a:endParaRPr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F1 statistics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receiver operator curve (AUROC),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balanced accuracy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Time-Series comparisons</a:t>
            </a:r>
            <a:endParaRPr/>
          </a:p>
        </p:txBody>
      </p:sp>
      <p:pic>
        <p:nvPicPr>
          <p:cNvPr id="190" name="Google Shape;19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1575" y="3097825"/>
            <a:ext cx="2468700" cy="19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4263" y="2525125"/>
            <a:ext cx="276601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Multivariate Time-Series</a:t>
            </a:r>
            <a:endParaRPr/>
          </a:p>
        </p:txBody>
      </p:sp>
      <p:pic>
        <p:nvPicPr>
          <p:cNvPr id="197" name="Google Shape;1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225" y="2855475"/>
            <a:ext cx="3845899" cy="19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7725" y="3467275"/>
            <a:ext cx="4511650" cy="825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Benchmarks for Time-Series</a:t>
            </a:r>
            <a:endParaRPr/>
          </a:p>
        </p:txBody>
      </p:sp>
      <p:pic>
        <p:nvPicPr>
          <p:cNvPr id="204" name="Google Shape;2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0447" y="0"/>
            <a:ext cx="3728578" cy="380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Classification vs regression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Unsupervised vs supervised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Univariate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Each case has a single series and a class label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Emphasis of earlier models (classical modelling)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UCR archive: about 120 datasets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Multivariate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time series for a single case has multiple dimensions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Formally k&gt;1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More frequent in practice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UAE archive: 30 datasets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MTS archive: 13 datasets.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The great multivariate time series classification bake off</a:t>
            </a:r>
            <a:endParaRPr/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Review/Survey paper: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Pasos Ruiz et al 2020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multivariate TSC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26 datasets from UAE archive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Distance-based approaches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Dynamic time warping, independent warping, adaptive warping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MUSE, ...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Results (1)</a:t>
            </a:r>
            <a:endParaRPr/>
          </a:p>
        </p:txBody>
      </p:sp>
      <p:pic>
        <p:nvPicPr>
          <p:cNvPr id="217" name="Google Shape;21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6925" y="157425"/>
            <a:ext cx="4811900" cy="35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1025" y="1399150"/>
            <a:ext cx="5392974" cy="37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311700" y="1152475"/>
            <a:ext cx="3565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all finished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Comparison of sixteen classifiers on </a:t>
            </a:r>
            <a:br>
              <a:rPr lang="en-GB"/>
            </a:br>
            <a:r>
              <a:rPr lang="en-GB"/>
              <a:t>twenty datasets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Critical difference diagrams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ROCKET achieves considerable </a:t>
            </a:r>
            <a:br>
              <a:rPr lang="en-GB"/>
            </a:br>
            <a:r>
              <a:rPr lang="en-GB"/>
              <a:t>improvement in at least an order of </a:t>
            </a:r>
            <a:br>
              <a:rPr lang="en-GB"/>
            </a:br>
            <a:r>
              <a:rPr lang="en-GB"/>
              <a:t>magnitude less time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ROCKET</a:t>
            </a:r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MINIROCKET (Dempster et al 2020)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up to 75x faster on big datasets</a:t>
            </a:r>
            <a:br>
              <a:rPr lang="en-GB"/>
            </a:br>
            <a:r>
              <a:rPr lang="en-GB"/>
              <a:t>while maintaining the same accuracy</a:t>
            </a:r>
            <a:endParaRPr/>
          </a:p>
        </p:txBody>
      </p:sp>
      <p:pic>
        <p:nvPicPr>
          <p:cNvPr id="226" name="Google Shape;22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15128"/>
            <a:ext cx="5221999" cy="144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300" y="21850"/>
            <a:ext cx="4883701" cy="18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6050" y="2156175"/>
            <a:ext cx="5221999" cy="1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Deep Learning for Time-Series</a:t>
            </a:r>
            <a:endParaRPr/>
          </a:p>
        </p:txBody>
      </p:sp>
      <p:pic>
        <p:nvPicPr>
          <p:cNvPr id="234" name="Google Shape;2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1113" y="2571749"/>
            <a:ext cx="5414376" cy="251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Review/Survey paper: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Fawaz and others 2019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Companion repo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tensorflow/keras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 the univariate UCR/UEA time series classification archive (85 problems)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11 classifiers: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LeNet, FCN, Time-CNN, ResNet,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cluster of 60 GPUs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results in about a month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Tutorial on Machine Learning for Time-Series</a:t>
            </a:r>
            <a:endParaRPr/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 1 (40 mins): </a:t>
            </a:r>
            <a:r>
              <a:rPr lang="en-GB"/>
              <a:t>Fundamentals of Machine Learning for Time-Series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Time-Series concepts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Machine Learning landscape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Main models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Python ecosystem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 2 (25 mins): Preprocessing Time-Series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Overview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Loading time-series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Plotting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Featurisation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Part 3 (15 mins): Modelling Examples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Results (1)</a:t>
            </a:r>
            <a:endParaRPr/>
          </a:p>
        </p:txBody>
      </p:sp>
      <p:pic>
        <p:nvPicPr>
          <p:cNvPr id="241" name="Google Shape;2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0975" y="2006025"/>
            <a:ext cx="6413024" cy="16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Comparison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9 completed all tests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ResNet wins on 50 problems out of 85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Results (2) - Comparison to SOTA approaches</a:t>
            </a:r>
            <a:endParaRPr/>
          </a:p>
        </p:txBody>
      </p:sp>
      <p:sp>
        <p:nvSpPr>
          <p:cNvPr id="248" name="Google Shape;24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 worse performance to SOTA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ResNet not significantly worse</a:t>
            </a:r>
            <a:endParaRPr/>
          </a:p>
        </p:txBody>
      </p:sp>
      <p:pic>
        <p:nvPicPr>
          <p:cNvPr id="249" name="Google Shape;2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764" y="2829926"/>
            <a:ext cx="7325561" cy="15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400" y="2510250"/>
            <a:ext cx="8191201" cy="18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Inter-dimension Dependency</a:t>
            </a:r>
            <a:endParaRPr/>
          </a:p>
        </p:txBody>
      </p:sp>
      <p:sp>
        <p:nvSpPr>
          <p:cNvPr id="256" name="Google Shape;256;p46"/>
          <p:cNvSpPr txBox="1"/>
          <p:nvPr>
            <p:ph idx="1" type="body"/>
          </p:nvPr>
        </p:nvSpPr>
        <p:spPr>
          <a:xfrm>
            <a:off x="311700" y="1152475"/>
            <a:ext cx="914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Dhariyal et al 2020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20 datasets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Accuracy: ROCKET wins, deep learning not </a:t>
            </a:r>
            <a:br>
              <a:rPr lang="en-GB"/>
            </a:br>
            <a:r>
              <a:rPr lang="en-GB"/>
              <a:t>that good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Runtime: ROCKET: 34 minutes, DTW runs for days</a:t>
            </a:r>
            <a:endParaRPr/>
          </a:p>
        </p:txBody>
      </p:sp>
      <p:pic>
        <p:nvPicPr>
          <p:cNvPr id="257" name="Google Shape;2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725" y="4234400"/>
            <a:ext cx="4098274" cy="9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0606" y="0"/>
            <a:ext cx="3606570" cy="26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956100"/>
            <a:ext cx="3392474" cy="2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9900" y="3179853"/>
            <a:ext cx="6274099" cy="19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0452"/>
              <a:buNone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Deep generative model for the probabilistic nowcasting of precipitation from radar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0452"/>
              <a:buNone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Architecture blocks: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7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Times New Roman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feed-forward convolutional neural network (conditioning stack)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7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Times New Roman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ConvGRU (sampler)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575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Font typeface="Times New Roman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Normal, Convolutions (latent conditioning stack)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0452"/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7" name="Google Shape;2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036" y="1152475"/>
            <a:ext cx="8066591" cy="395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Preprocessing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Time-Series Analysis</a:t>
            </a:r>
            <a:endParaRPr/>
          </a:p>
        </p:txBody>
      </p:sp>
      <p:pic>
        <p:nvPicPr>
          <p:cNvPr id="278" name="Google Shape;2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700" y="1088350"/>
            <a:ext cx="576751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</a:t>
            </a:r>
            <a:endParaRPr/>
          </a:p>
        </p:txBody>
      </p:sp>
      <p:sp>
        <p:nvSpPr>
          <p:cNvPr id="284" name="Google Shape;28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</a:t>
            </a:r>
            <a:r>
              <a:rPr lang="en-GB"/>
              <a:t>ransforms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Scaling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Power/log transforms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Imputation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Decomposition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Loading a Time-Series</a:t>
            </a:r>
            <a:endParaRPr/>
          </a:p>
        </p:txBody>
      </p:sp>
      <p:pic>
        <p:nvPicPr>
          <p:cNvPr id="290" name="Google Shape;2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175" y="1099500"/>
            <a:ext cx="5363701" cy="40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Decomposition (1)</a:t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200" y="480600"/>
            <a:ext cx="5878674" cy="45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Decomposition (2)</a:t>
            </a:r>
            <a:endParaRPr/>
          </a:p>
        </p:txBody>
      </p:sp>
      <p:pic>
        <p:nvPicPr>
          <p:cNvPr id="302" name="Google Shape;3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170125"/>
            <a:ext cx="693653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am I?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2153925" y="1152475"/>
            <a:ext cx="66783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Head of data science at loveholidays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In past life: research and Ph.D. in computational and cognitive neuroscience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Designed and conducted wet lab experiments on cell cultures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Analysed experiments with terabytes of data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Run brain models on IBM supercomputers with up to 64k cores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Work on credit rating, ranking, recommenders, forecasting, NLP, etc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Built production systems processing hundreds of thousands of </a:t>
            </a:r>
            <a:b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</a:b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transactions per day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Trained neural networks on millions of text documents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Authored two books on machine learning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Co-founder and former president of Data Science Speakers, London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Reading lots of stories to my son</a:t>
            </a:r>
            <a:endParaRPr sz="1050">
              <a:solidFill>
                <a:srgbClr val="0F1111"/>
              </a:solidFill>
              <a:highlight>
                <a:srgbClr val="FFFFFF"/>
              </a:highlight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1777875" cy="1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975" y="1090250"/>
            <a:ext cx="737675" cy="4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/>
        </p:nvSpPr>
        <p:spPr>
          <a:xfrm>
            <a:off x="328988" y="3100400"/>
            <a:ext cx="142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rgbClr val="0F1111"/>
                </a:solidFill>
                <a:highlight>
                  <a:srgbClr val="FFFFFF"/>
                </a:highlight>
              </a:rPr>
              <a:t>Ben Auffarth</a:t>
            </a:r>
            <a:endParaRPr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9176" y="2972400"/>
            <a:ext cx="1128625" cy="13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9173" y="1395052"/>
            <a:ext cx="1128625" cy="139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Decomposition (3)</a:t>
            </a:r>
            <a:endParaRPr/>
          </a:p>
        </p:txBody>
      </p:sp>
      <p:pic>
        <p:nvPicPr>
          <p:cNvPr id="308" name="Google Shape;3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50" y="1017725"/>
            <a:ext cx="8173949" cy="1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122725"/>
            <a:ext cx="5817725" cy="27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Feature engineering (1) - hand-crafted features</a:t>
            </a:r>
            <a:endParaRPr/>
          </a:p>
        </p:txBody>
      </p:sp>
      <p:sp>
        <p:nvSpPr>
          <p:cNvPr id="315" name="Google Shape;31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Machine learning algorithms can use different representations of the input features (preprocessing/feature engineering)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Hand-crafted vs automated feature extraction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Interpretable: mean, max, min, etc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Pooled within windows</a:t>
            </a:r>
            <a:endParaRPr/>
          </a:p>
          <a:p>
            <a:pPr indent="-3147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50"/>
              <a:t>Catch22</a:t>
            </a:r>
            <a:endParaRPr sz="1750"/>
          </a:p>
          <a:p>
            <a:pPr indent="-31473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750"/>
              <a:t>features and simple summary statistics extracted from phase dependant intervals</a:t>
            </a:r>
            <a:endParaRPr sz="1750"/>
          </a:p>
          <a:p>
            <a:pPr indent="-31473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750"/>
              <a:t>Reduced set from Highly Comparative Time Series Analysis (hctsa) toolbox</a:t>
            </a:r>
            <a:endParaRPr sz="1750"/>
          </a:p>
          <a:p>
            <a:pPr indent="-3147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750"/>
              <a:t>Calendar features</a:t>
            </a:r>
            <a:br>
              <a:rPr lang="en-GB"/>
            </a:b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trade-off between accuracy and prediction times</a:t>
            </a:r>
            <a:endParaRPr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Huge differences in </a:t>
            </a:r>
            <a:br>
              <a:rPr lang="en-GB"/>
            </a:br>
            <a:r>
              <a:rPr lang="en-GB"/>
              <a:t>time complexity and </a:t>
            </a:r>
            <a:br>
              <a:rPr lang="en-GB"/>
            </a:br>
            <a:r>
              <a:rPr lang="en-GB"/>
              <a:t>model performance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4441" y="3478250"/>
            <a:ext cx="3262285" cy="15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375" y="4110925"/>
            <a:ext cx="2675851" cy="10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7400" y="4244897"/>
            <a:ext cx="2379601" cy="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7225" y="0"/>
            <a:ext cx="5532976" cy="28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6"/>
          <p:cNvSpPr txBox="1"/>
          <p:nvPr>
            <p:ph idx="1" type="body"/>
          </p:nvPr>
        </p:nvSpPr>
        <p:spPr>
          <a:xfrm>
            <a:off x="311700" y="1152475"/>
            <a:ext cx="4458600" cy="3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Non-Interpretable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SIFT features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scale-invariant features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shapes surrounding the extremum </a:t>
            </a:r>
            <a:br>
              <a:rPr lang="en-GB"/>
            </a:br>
            <a:r>
              <a:rPr lang="en-GB"/>
              <a:t>(Bailly and others, 2015)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Shapelets (Ye and Keogh 2011)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ROCKET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MINIROCKET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BOSS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histograms of n-grams to form </a:t>
            </a:r>
            <a:br>
              <a:rPr lang="en-GB"/>
            </a:br>
            <a:r>
              <a:rPr lang="en-GB"/>
              <a:t>bag-of-patterns (BoP)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BOSS in Vector Space (BOSS VS)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WEASEL+MUSE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Word Extraction for Time Series Classification</a:t>
            </a:r>
            <a:endParaRPr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Multivariate Unsupervised Symbols and Derivatives</a:t>
            </a:r>
            <a:endParaRPr sz="1400"/>
          </a:p>
        </p:txBody>
      </p:sp>
      <p:sp>
        <p:nvSpPr>
          <p:cNvPr id="325" name="Google Shape;32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Feature engineering (2)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Calendar features (1)</a:t>
            </a:r>
            <a:endParaRPr/>
          </a:p>
        </p:txBody>
      </p:sp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186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Calendar (2)</a:t>
            </a:r>
            <a:endParaRPr/>
          </a:p>
        </p:txBody>
      </p:sp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50" y="2356772"/>
            <a:ext cx="6607151" cy="22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Calendar (3)</a:t>
            </a:r>
            <a:endParaRPr/>
          </a:p>
        </p:txBody>
      </p:sp>
      <p:pic>
        <p:nvPicPr>
          <p:cNvPr id="343" name="Google Shape;3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50" y="1839699"/>
            <a:ext cx="8604551" cy="27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Feature Extraction</a:t>
            </a:r>
            <a:endParaRPr/>
          </a:p>
        </p:txBody>
      </p:sp>
      <p:pic>
        <p:nvPicPr>
          <p:cNvPr id="349" name="Google Shape;3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0" y="1474930"/>
            <a:ext cx="5580426" cy="2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175" y="2466575"/>
            <a:ext cx="5450024" cy="20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Modelling Examples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libraries for time-series</a:t>
            </a:r>
            <a:endParaRPr/>
          </a:p>
        </p:txBody>
      </p:sp>
      <p:sp>
        <p:nvSpPr>
          <p:cNvPr id="361" name="Google Shape;36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statsmodels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</a:t>
            </a:r>
            <a:r>
              <a:rPr lang="en-GB"/>
              <a:t>rophet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sktime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gluon-ts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tslearn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seglearn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cesium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pmdarima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800" y="3435775"/>
            <a:ext cx="6037975" cy="16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libraries with classical models</a:t>
            </a:r>
            <a:endParaRPr/>
          </a:p>
        </p:txBody>
      </p:sp>
      <p:pic>
        <p:nvPicPr>
          <p:cNvPr id="368" name="Google Shape;3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25" y="1475400"/>
            <a:ext cx="7862649" cy="30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What's a Time-Series?</a:t>
            </a:r>
            <a:endParaRPr/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Numerical data obtained </a:t>
            </a:r>
            <a:br>
              <a:rPr lang="en-GB"/>
            </a:br>
            <a:r>
              <a:rPr lang="en-GB"/>
              <a:t>at (regular) time-intervals</a:t>
            </a:r>
            <a:endParaRPr/>
          </a:p>
        </p:txBody>
      </p:sp>
      <p:pic>
        <p:nvPicPr>
          <p:cNvPr id="125" name="Google Shape;1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50" y="3243325"/>
            <a:ext cx="4878850" cy="17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425" y="445030"/>
            <a:ext cx="5103474" cy="26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Statsmodels</a:t>
            </a:r>
            <a:endParaRPr/>
          </a:p>
        </p:txBody>
      </p:sp>
      <p:pic>
        <p:nvPicPr>
          <p:cNvPr id="374" name="Google Shape;3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99262"/>
            <a:ext cx="5052900" cy="13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751" y="2571750"/>
            <a:ext cx="4912576" cy="22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with classical models (1)</a:t>
            </a:r>
            <a:endParaRPr/>
          </a:p>
        </p:txBody>
      </p:sp>
      <p:pic>
        <p:nvPicPr>
          <p:cNvPr id="381" name="Google Shape;3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00" y="1017725"/>
            <a:ext cx="3474676" cy="26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324" y="5"/>
            <a:ext cx="3474676" cy="179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7200" y="3514523"/>
            <a:ext cx="6616125" cy="16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with classical models (2)</a:t>
            </a:r>
            <a:endParaRPr/>
          </a:p>
        </p:txBody>
      </p:sp>
      <p:pic>
        <p:nvPicPr>
          <p:cNvPr id="389" name="Google Shape;3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364525" cy="350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80201"/>
            <a:ext cx="4571998" cy="21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</a:t>
            </a:r>
            <a:endParaRPr/>
          </a:p>
        </p:txBody>
      </p:sp>
      <p:graphicFrame>
        <p:nvGraphicFramePr>
          <p:cNvPr id="396" name="Google Shape;396;p67"/>
          <p:cNvGraphicFramePr/>
          <p:nvPr/>
        </p:nvGraphicFramePr>
        <p:xfrm>
          <a:off x="1081000" y="168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{D493BFC8-C7EC-4AD9-A98C-163914627061}</a:tableStyleId>
              </a:tblPr>
              <a:tblGrid>
                <a:gridCol w="1835050"/>
                <a:gridCol w="893675"/>
                <a:gridCol w="893625"/>
                <a:gridCol w="787725"/>
                <a:gridCol w="952500"/>
                <a:gridCol w="952500"/>
              </a:tblGrid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Exogenous variables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Multivariate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Training Speed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Complexity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Probabilistic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Generalized Linear Model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Fast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Exponential Smoothing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Fast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UnobservedComponents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Fast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ARIMA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VARMAX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Fast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Theta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Medium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lightgbm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Medium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LSTM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High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Transformer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High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CNN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Yes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Slow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High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7" name="Google Shape;397;p67"/>
          <p:cNvSpPr txBox="1"/>
          <p:nvPr/>
        </p:nvSpPr>
        <p:spPr>
          <a:xfrm>
            <a:off x="1081000" y="42725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Stationarity can be enforced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as Forecasting</a:t>
            </a:r>
            <a:endParaRPr/>
          </a:p>
        </p:txBody>
      </p:sp>
      <p:sp>
        <p:nvSpPr>
          <p:cNvPr id="403" name="Google Shape;40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established ml techniques to capture relationships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f(exogenous, lagged </a:t>
            </a:r>
            <a:r>
              <a:rPr lang="en-GB" sz="1600"/>
              <a:t>endogenous) = forecast of endogenous variables</a:t>
            </a:r>
            <a:endParaRPr sz="1600"/>
          </a:p>
        </p:txBody>
      </p:sp>
      <p:pic>
        <p:nvPicPr>
          <p:cNvPr id="404" name="Google Shape;40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" y="2553550"/>
            <a:ext cx="5199650" cy="25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175" y="3247350"/>
            <a:ext cx="3556750" cy="9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(1)</a:t>
            </a:r>
            <a:endParaRPr/>
          </a:p>
        </p:txBody>
      </p:sp>
      <p:pic>
        <p:nvPicPr>
          <p:cNvPr id="411" name="Google Shape;4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75" y="1152476"/>
            <a:ext cx="6977600" cy="15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9"/>
          <p:cNvSpPr txBox="1"/>
          <p:nvPr/>
        </p:nvSpPr>
        <p:spPr>
          <a:xfrm>
            <a:off x="5664075" y="4774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https://github.com/benman1/time-series</a:t>
            </a:r>
            <a:endParaRPr sz="1200"/>
          </a:p>
        </p:txBody>
      </p:sp>
      <p:pic>
        <p:nvPicPr>
          <p:cNvPr id="413" name="Google Shape;4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75" y="2888275"/>
            <a:ext cx="6874300" cy="1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(2)</a:t>
            </a:r>
            <a:endParaRPr/>
          </a:p>
        </p:txBody>
      </p:sp>
      <p:sp>
        <p:nvSpPr>
          <p:cNvPr id="419" name="Google Shape;419;p70"/>
          <p:cNvSpPr txBox="1"/>
          <p:nvPr/>
        </p:nvSpPr>
        <p:spPr>
          <a:xfrm>
            <a:off x="5664075" y="4774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https://github.com/benman1/time-series</a:t>
            </a:r>
            <a:endParaRPr sz="1200"/>
          </a:p>
        </p:txBody>
      </p:sp>
      <p:pic>
        <p:nvPicPr>
          <p:cNvPr id="420" name="Google Shape;4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4737651" cy="196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050875"/>
            <a:ext cx="5297725" cy="8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4925" y="1170125"/>
            <a:ext cx="2371040" cy="34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What's a Time-Series?</a:t>
            </a:r>
            <a:endParaRPr/>
          </a:p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Time-Series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describe and summarise time-series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Regression, classification, forecasting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fit models and make forecasts/predictions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Anomaly detection</a:t>
            </a:r>
            <a:endParaRPr/>
          </a:p>
        </p:txBody>
      </p:sp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426" y="1024550"/>
            <a:ext cx="4554576" cy="41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Time-Series Applications (1)</a:t>
            </a:r>
            <a:endParaRPr/>
          </a:p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Election forecasts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Sales forecasting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Electricity 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Component failure</a:t>
            </a:r>
            <a:endParaRPr/>
          </a:p>
        </p:txBody>
      </p:sp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750" y="2848350"/>
            <a:ext cx="4534226" cy="21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Time-Series Applications (2)</a:t>
            </a:r>
            <a:endParaRPr/>
          </a:p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Website traffic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Econometrics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Weather forecast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Astronomy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Trading</a:t>
            </a:r>
            <a:endParaRPr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325" y="81975"/>
            <a:ext cx="2295850" cy="25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625" y="2783125"/>
            <a:ext cx="2793599" cy="22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Terminology (1)</a:t>
            </a:r>
            <a:endParaRPr/>
          </a:p>
        </p:txBody>
      </p:sp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Univariate</a:t>
            </a:r>
            <a:r>
              <a:rPr lang="en-GB"/>
              <a:t> vs </a:t>
            </a:r>
            <a:r>
              <a:rPr b="1" lang="en-GB"/>
              <a:t>multivariate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</a:t>
            </a:r>
            <a:r>
              <a:rPr b="1" lang="en-GB"/>
              <a:t>univariate</a:t>
            </a:r>
            <a:r>
              <a:rPr lang="en-GB"/>
              <a:t> time-series has a single time-dependent variable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</a:t>
            </a:r>
            <a:r>
              <a:rPr b="1" lang="en-GB"/>
              <a:t>multivariate</a:t>
            </a:r>
            <a:r>
              <a:rPr lang="en-GB"/>
              <a:t> time-series has more than one time-dependent dependent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Exogenous</a:t>
            </a:r>
            <a:r>
              <a:rPr lang="en-GB"/>
              <a:t>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time-dependent predictor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Forecasting, classification, regression</a:t>
            </a:r>
            <a:endParaRPr/>
          </a:p>
        </p:txBody>
      </p:sp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250" y="3339275"/>
            <a:ext cx="3140801" cy="165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338" y="3415975"/>
            <a:ext cx="1982238" cy="16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Terminology (2)</a:t>
            </a:r>
            <a:endParaRPr/>
          </a:p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Stationarity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variance and the mean of the data are constant; covariance is not a function of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Linearity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Assumptions: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Linear relation between predictor variable and targets (linearity)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Observations are independent of each other (colinearity)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Trend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Persistent, long-term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Seasonality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periodic pattern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usually within 12-month period (day, week, month)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